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89" r:id="rId4"/>
    <p:sldId id="259" r:id="rId5"/>
    <p:sldId id="260" r:id="rId6"/>
    <p:sldId id="261" r:id="rId7"/>
    <p:sldId id="262" r:id="rId8"/>
    <p:sldId id="263" r:id="rId9"/>
    <p:sldId id="290" r:id="rId10"/>
    <p:sldId id="291" r:id="rId11"/>
    <p:sldId id="266" r:id="rId12"/>
    <p:sldId id="292" r:id="rId13"/>
    <p:sldId id="293" r:id="rId14"/>
    <p:sldId id="270" r:id="rId15"/>
    <p:sldId id="271" r:id="rId16"/>
    <p:sldId id="294" r:id="rId17"/>
    <p:sldId id="295" r:id="rId18"/>
    <p:sldId id="274" r:id="rId19"/>
    <p:sldId id="296" r:id="rId20"/>
    <p:sldId id="297" r:id="rId21"/>
    <p:sldId id="299" r:id="rId22"/>
    <p:sldId id="278" r:id="rId23"/>
    <p:sldId id="280" r:id="rId24"/>
    <p:sldId id="282" r:id="rId25"/>
    <p:sldId id="283" r:id="rId26"/>
    <p:sldId id="281" r:id="rId27"/>
    <p:sldId id="284" r:id="rId28"/>
    <p:sldId id="285" r:id="rId29"/>
    <p:sldId id="286" r:id="rId30"/>
    <p:sldId id="298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96" autoAdjust="0"/>
    <p:restoredTop sz="94660"/>
  </p:normalViewPr>
  <p:slideViewPr>
    <p:cSldViewPr>
      <p:cViewPr>
        <p:scale>
          <a:sx n="100" d="100"/>
          <a:sy n="100" d="100"/>
        </p:scale>
        <p:origin x="-1944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344213-F424-4306-96BE-3CBA5C50F6BE}" type="datetimeFigureOut">
              <a:rPr lang="ru-RU" smtClean="0"/>
              <a:pPr/>
              <a:t>07.02.2019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683401-1F7E-40F2-8E79-5EE46FEE7E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5622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4213"/>
            <a:ext cx="4578350" cy="34337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637" y="4343912"/>
            <a:ext cx="5486727" cy="4115823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539" tIns="45769" rIns="91539" bIns="45769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10419099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4213"/>
            <a:ext cx="4578350" cy="34337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637" y="4343912"/>
            <a:ext cx="5486727" cy="4115823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539" tIns="45769" rIns="91539" bIns="45769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23796704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4213"/>
            <a:ext cx="4578350" cy="34337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637" y="4343912"/>
            <a:ext cx="5486727" cy="4115823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539" tIns="45769" rIns="91539" bIns="45769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498014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4213"/>
            <a:ext cx="4578350" cy="34337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637" y="4343912"/>
            <a:ext cx="5486727" cy="4115823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539" tIns="45769" rIns="91539" bIns="45769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2416270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43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56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56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6974" y="274411"/>
            <a:ext cx="8230054" cy="585220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6F3E3F-5641-4C0B-95B3-040C3673AD15}" type="datetimeFigureOut">
              <a:rPr lang="ru-RU"/>
              <a:pPr>
                <a:defRPr/>
              </a:pPr>
              <a:t>07.02.2019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80938B-3947-4A6B-8093-0A57D9B6EC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03949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1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6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novodanux@mail.r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644245" y="692699"/>
            <a:ext cx="18473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79712" y="1308430"/>
            <a:ext cx="6148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МИНИСТЕРСТВА ОБРАЗОВАНИЯ  И НАУКИ РД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15616" y="1844825"/>
            <a:ext cx="74820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ГКОУ РД «Новоданухская СОШ Гумбетовского района»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9" y="2420888"/>
            <a:ext cx="91038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FF00"/>
                </a:solidFill>
              </a:rPr>
              <a:t>        368000 РД </a:t>
            </a:r>
            <a:r>
              <a:rPr lang="ru-RU" sz="2000" b="1" dirty="0">
                <a:solidFill>
                  <a:srgbClr val="FFFF00"/>
                </a:solidFill>
              </a:rPr>
              <a:t>Хасавюртовский район с </a:t>
            </a:r>
            <a:r>
              <a:rPr lang="ru-RU" sz="2000" b="1" dirty="0" smtClean="0">
                <a:solidFill>
                  <a:srgbClr val="FFFF00"/>
                </a:solidFill>
              </a:rPr>
              <a:t>Новоданух Гумбетовского района</a:t>
            </a:r>
            <a:endParaRPr lang="ru-RU" sz="2000" b="1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63373" y="683322"/>
            <a:ext cx="39756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</a:rPr>
              <a:t>ПАСПОРТ ОБЪЕКТА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501" y="5505121"/>
            <a:ext cx="38164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ЗА ОБРАБОТКУ:</a:t>
            </a:r>
          </a:p>
          <a:p>
            <a:endParaRPr lang="ru-RU" sz="1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Беркиханов</a:t>
            </a:r>
            <a:r>
              <a:rPr lang="ru-RU" sz="1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Б.М.</a:t>
            </a:r>
          </a:p>
          <a:p>
            <a:r>
              <a:rPr lang="ru-RU" sz="1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ТЕЛ.: 8 (988) 638 38 66</a:t>
            </a:r>
          </a:p>
          <a:p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79994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"/>
          <p:cNvSpPr txBox="1">
            <a:spLocks noChangeArrowheads="1"/>
          </p:cNvSpPr>
          <p:nvPr/>
        </p:nvSpPr>
        <p:spPr bwMode="auto">
          <a:xfrm>
            <a:off x="0" y="6803"/>
            <a:ext cx="9144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ГКОУ РД «Новоданухская СОШ Гумбетовского района»</a:t>
            </a:r>
            <a:endParaRPr lang="ru-RU" sz="1500" u="sng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(схема расположения объекта на местности)</a:t>
            </a:r>
            <a:endParaRPr lang="ru-RU" sz="15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Исагаджи НДСОШ\Desktop\результаты история\2017-10-23\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584512" y="-709282"/>
            <a:ext cx="5941493" cy="91774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417638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ГКОУ 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РД «Новоданухская СОШ Гумбетовского района»</a:t>
            </a:r>
            <a:endParaRPr lang="ru-RU" sz="1500" u="sng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(план расположения объекта на местности)</a:t>
            </a:r>
            <a:endParaRPr lang="ru-RU" sz="15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15616" y="2060848"/>
            <a:ext cx="4896544" cy="165618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1</a:t>
            </a:r>
            <a:endParaRPr lang="ru-RU" dirty="0">
              <a:solidFill>
                <a:srgbClr val="FF0000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115616" y="2060848"/>
            <a:ext cx="1224136" cy="792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1115616" y="2852936"/>
            <a:ext cx="1224136" cy="8640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2339752" y="2852936"/>
            <a:ext cx="25202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>
            <a:off x="4860032" y="2060848"/>
            <a:ext cx="1152128" cy="792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 flipV="1">
            <a:off x="4860032" y="2852936"/>
            <a:ext cx="1152128" cy="8640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6876256" y="2492896"/>
            <a:ext cx="576064" cy="100811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2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876256" y="4293096"/>
            <a:ext cx="576064" cy="1152128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7164288" y="2708920"/>
            <a:ext cx="0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H="1">
            <a:off x="6876256" y="3212976"/>
            <a:ext cx="288032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7164288" y="3212976"/>
            <a:ext cx="288032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6876256" y="2492896"/>
            <a:ext cx="288032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flipH="1">
            <a:off x="7164288" y="2492896"/>
            <a:ext cx="288032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>
            <a:off x="7164288" y="4581128"/>
            <a:ext cx="0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>
            <a:off x="6876256" y="4293096"/>
            <a:ext cx="288032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 flipH="1">
            <a:off x="7164288" y="4293096"/>
            <a:ext cx="288032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 flipH="1">
            <a:off x="6876256" y="5157192"/>
            <a:ext cx="288032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>
            <a:off x="7164288" y="5157192"/>
            <a:ext cx="288032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7164288" y="479715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3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8" name="Содержимое 67"/>
          <p:cNvSpPr>
            <a:spLocks noGrp="1"/>
          </p:cNvSpPr>
          <p:nvPr>
            <p:ph idx="1"/>
          </p:nvPr>
        </p:nvSpPr>
        <p:spPr>
          <a:xfrm>
            <a:off x="457200" y="1600207"/>
            <a:ext cx="8229600" cy="4205058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1800" dirty="0" smtClean="0">
                <a:solidFill>
                  <a:srgbClr val="FF0000"/>
                </a:solidFill>
              </a:rPr>
              <a:t>1 – здание школы</a:t>
            </a:r>
          </a:p>
          <a:p>
            <a:pPr>
              <a:buNone/>
            </a:pPr>
            <a:r>
              <a:rPr lang="ru-RU" sz="1800" dirty="0" smtClean="0">
                <a:solidFill>
                  <a:srgbClr val="FF0000"/>
                </a:solidFill>
              </a:rPr>
              <a:t>2 – котельная </a:t>
            </a:r>
          </a:p>
          <a:p>
            <a:pPr>
              <a:buNone/>
            </a:pPr>
            <a:r>
              <a:rPr lang="ru-RU" sz="1800" dirty="0" smtClean="0">
                <a:solidFill>
                  <a:srgbClr val="FF0000"/>
                </a:solidFill>
              </a:rPr>
              <a:t>3 – туалет </a:t>
            </a:r>
          </a:p>
          <a:p>
            <a:pPr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252037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IMG-20151012-WA0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44724"/>
            <a:ext cx="8508022" cy="5913276"/>
          </a:xfrm>
          <a:prstGeom prst="rect">
            <a:avLst/>
          </a:prstGeom>
          <a:noFill/>
        </p:spPr>
      </p:pic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0" y="6803"/>
            <a:ext cx="9144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ГКОУ РД «Новоданухская СОШ Гумбетовского района»</a:t>
            </a:r>
            <a:endParaRPr lang="ru-RU" sz="1500" u="sng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(план эвакуации)</a:t>
            </a:r>
            <a:endParaRPr lang="ru-RU" sz="15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82085" y="980728"/>
            <a:ext cx="3921666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ГКОУ «Новоданухская СОШ»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4"/>
          <p:cNvSpPr txBox="1">
            <a:spLocks noChangeArrowheads="1"/>
          </p:cNvSpPr>
          <p:nvPr/>
        </p:nvSpPr>
        <p:spPr bwMode="auto">
          <a:xfrm>
            <a:off x="0" y="6803"/>
            <a:ext cx="9144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ГКОУ РД «Новоданухская СОШ Гумбетовского района»</a:t>
            </a:r>
            <a:endParaRPr lang="ru-RU" sz="1500" u="sng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(план чердака объекта)</a:t>
            </a:r>
            <a:endParaRPr lang="ru-RU" sz="15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2"/>
          <p:cNvGrpSpPr/>
          <p:nvPr/>
        </p:nvGrpSpPr>
        <p:grpSpPr>
          <a:xfrm rot="5400000">
            <a:off x="-158890" y="2525618"/>
            <a:ext cx="5328594" cy="2670869"/>
            <a:chOff x="2513013" y="3216275"/>
            <a:chExt cx="7945437" cy="4387850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2513013" y="3216275"/>
              <a:ext cx="7945437" cy="4386263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grpSp>
          <p:nvGrpSpPr>
            <p:cNvPr id="3" name="Группа 109"/>
            <p:cNvGrpSpPr>
              <a:grpSpLocks/>
            </p:cNvGrpSpPr>
            <p:nvPr/>
          </p:nvGrpSpPr>
          <p:grpSpPr bwMode="auto">
            <a:xfrm>
              <a:off x="2514599" y="3217863"/>
              <a:ext cx="7918461" cy="4386262"/>
              <a:chOff x="11012486" y="4158877"/>
              <a:chExt cx="715985" cy="324038"/>
            </a:xfrm>
          </p:grpSpPr>
          <p:cxnSp>
            <p:nvCxnSpPr>
              <p:cNvPr id="22" name="Прямая соединительная линия 21"/>
              <p:cNvCxnSpPr/>
              <p:nvPr/>
            </p:nvCxnSpPr>
            <p:spPr>
              <a:xfrm rot="16200000" flipH="1">
                <a:off x="11370478" y="4161182"/>
                <a:ext cx="0" cy="314355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24" name="Прямая соединительная линия 23"/>
              <p:cNvCxnSpPr/>
              <p:nvPr/>
            </p:nvCxnSpPr>
            <p:spPr>
              <a:xfrm flipV="1">
                <a:off x="11527657" y="4158877"/>
                <a:ext cx="200813" cy="159482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25" name="Прямая соединительная линия 24"/>
              <p:cNvCxnSpPr/>
              <p:nvPr/>
            </p:nvCxnSpPr>
            <p:spPr>
              <a:xfrm flipH="1" flipV="1">
                <a:off x="11527656" y="4318360"/>
                <a:ext cx="200815" cy="164555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26" name="Прямая соединительная линия 25"/>
              <p:cNvCxnSpPr/>
              <p:nvPr/>
            </p:nvCxnSpPr>
            <p:spPr>
              <a:xfrm flipH="1" flipV="1">
                <a:off x="11012487" y="4158877"/>
                <a:ext cx="200814" cy="159483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27" name="Прямая соединительная линия 26"/>
              <p:cNvCxnSpPr/>
              <p:nvPr/>
            </p:nvCxnSpPr>
            <p:spPr>
              <a:xfrm flipV="1">
                <a:off x="11012486" y="4318359"/>
                <a:ext cx="200815" cy="164555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</p:grpSp>
      </p:grpSp>
      <p:pic>
        <p:nvPicPr>
          <p:cNvPr id="3074" name="Picture 2" descr="C:\Users\Исагаджи НДСОШ\Desktop\1111 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71407" y="1196752"/>
            <a:ext cx="3846978" cy="53285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333769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036496" cy="1417638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ГКОУ РД  «Новоданухская СОШ Гумбетовского района»</a:t>
            </a:r>
            <a:endParaRPr lang="ru-RU" sz="1500" u="sng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(Оценка защищенности, исходя из рисков возникновения ЧС)</a:t>
            </a:r>
            <a:endParaRPr lang="ru-RU" sz="15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16832"/>
            <a:ext cx="8784976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32050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340768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ГКОУ РД  «Новоданухская СОШ Гумбетовского района»</a:t>
            </a:r>
            <a:endParaRPr lang="ru-RU" sz="1500" u="sng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(Оценка защищенности, исходя из рисков возникновения ЧС)</a:t>
            </a:r>
            <a:endParaRPr lang="ru-RU" sz="15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84784"/>
            <a:ext cx="8712968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454582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63" name="Group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10311920"/>
              </p:ext>
            </p:extLst>
          </p:nvPr>
        </p:nvGraphicFramePr>
        <p:xfrm>
          <a:off x="86463" y="998538"/>
          <a:ext cx="8972550" cy="5795962"/>
        </p:xfrm>
        <a:graphic>
          <a:graphicData uri="http://schemas.openxmlformats.org/drawingml/2006/table">
            <a:tbl>
              <a:tblPr/>
              <a:tblGrid>
                <a:gridCol w="563875"/>
                <a:gridCol w="5255010"/>
                <a:gridCol w="3153665"/>
              </a:tblGrid>
              <a:tr h="6343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п\п</a:t>
                      </a:r>
                    </a:p>
                  </a:txBody>
                  <a:tcPr marL="91433" marR="91433"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Перечень показателей пожарно-тактической характеристики объекта</a:t>
                      </a:r>
                    </a:p>
                  </a:txBody>
                  <a:tcPr marL="91433" marR="91433"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Значение показателей пожарно-тактической характеристики объекта</a:t>
                      </a:r>
                    </a:p>
                  </a:txBody>
                  <a:tcPr marL="91433" marR="91433"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4060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</a:p>
                  </a:txBody>
                  <a:tcPr marL="91433" marR="91433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Назначение здания</a:t>
                      </a:r>
                    </a:p>
                  </a:txBody>
                  <a:tcPr marL="91433" marR="91433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</a:t>
                      </a:r>
                    </a:p>
                  </a:txBody>
                  <a:tcPr marL="91433" marR="91433"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60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</a:p>
                  </a:txBody>
                  <a:tcPr marL="91433" marR="91433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Степень огнестойкости здания</a:t>
                      </a:r>
                    </a:p>
                  </a:txBody>
                  <a:tcPr marL="91433" marR="91433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степень огнестойкости</a:t>
                      </a:r>
                    </a:p>
                  </a:txBody>
                  <a:tcPr marL="91433" marR="91433"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477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3.2</a:t>
                      </a:r>
                    </a:p>
                  </a:txBody>
                  <a:tcPr marL="91433" marR="91433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находящихся людей в здании: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дневное время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ночное время</a:t>
                      </a:r>
                    </a:p>
                  </a:txBody>
                  <a:tcPr marL="91433" marR="91433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105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1433" marR="91433"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5732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4.6</a:t>
                      </a:r>
                    </a:p>
                  </a:txBody>
                  <a:tcPr marL="91433" marR="91433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Строительные и конструктивные особенности здания: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этажность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общая высота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размеры (геометрические)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назначение подвала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наличие чердака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тех. этажа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1этажное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5,50 метров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 * 16 метров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есть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284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5.1.1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5.1.2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Строительные конструкции: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Наружные стены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Перегородки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Предел огнестойкости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 мин. (потеря огнестойкости)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Пожарная опасность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умереннопожароопасные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Предел огнестойкости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 мин. (потеря несущей стойкости)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Пожарная опасность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умереннопожароопасные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0" y="6803"/>
            <a:ext cx="9144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ГКОУ РД «Новоданухская СОШ Гумбетовского района»</a:t>
            </a:r>
          </a:p>
          <a:p>
            <a:pPr algn="ctr" eaLnBrk="1" hangingPunct="1"/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(оперативно-технические характеристики объекта)</a:t>
            </a:r>
            <a:endParaRPr lang="ru-RU" sz="15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oup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45274009"/>
              </p:ext>
            </p:extLst>
          </p:nvPr>
        </p:nvGraphicFramePr>
        <p:xfrm>
          <a:off x="88708" y="999399"/>
          <a:ext cx="8966271" cy="5765920"/>
        </p:xfrm>
        <a:graphic>
          <a:graphicData uri="http://schemas.openxmlformats.org/drawingml/2006/table">
            <a:tbl>
              <a:tblPr/>
              <a:tblGrid>
                <a:gridCol w="561630"/>
                <a:gridCol w="5251045"/>
                <a:gridCol w="3153596"/>
              </a:tblGrid>
              <a:tr h="6294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п\п</a:t>
                      </a:r>
                    </a:p>
                  </a:txBody>
                  <a:tcPr marL="65318" marR="65318" marT="32652" marB="3265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Перечень показателей пожарно-тактической характеристики объекта</a:t>
                      </a:r>
                    </a:p>
                  </a:txBody>
                  <a:tcPr marL="65318" marR="65318" marT="32652" marB="3265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Значение показателей пожарно-тактической характеристики объекта</a:t>
                      </a:r>
                    </a:p>
                  </a:txBody>
                  <a:tcPr marL="65318" marR="65318" marT="32652" marB="3265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21009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5.1.3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5.1.4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5.1.5</a:t>
                      </a:r>
                    </a:p>
                  </a:txBody>
                  <a:tcPr marL="65318" marR="65318" marT="32652" marB="326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Перекрытия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Кровля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Лестничные клетки</a:t>
                      </a:r>
                    </a:p>
                  </a:txBody>
                  <a:tcPr marL="65318" marR="65318" marT="32652" marB="326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Предел огнестойкости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 мин. (потеря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целостнотсти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Пожарная опасность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умереннопожароопасные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Предел огнестойкости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 мин. (потеря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целостнотсти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Пожарная опасность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умереннопожароопасные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L="65318" marR="65318" marT="32652" marB="326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355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5.2.1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5.2.2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18" marR="65318" marT="32652" marB="326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Строительные материалы: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Перегородки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Перекрытия</a:t>
                      </a:r>
                    </a:p>
                  </a:txBody>
                  <a:tcPr marL="65318" marR="65318" marT="32652" marB="326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Горючесть: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умеренногорючие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Воспламеняемость: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умеренновоспламеняемые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Распространение пламени по поверхности: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умереннораспространяемые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Дымообразующая способность: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умеренной дымообразующей способностью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18" marR="65318" marT="32652" marB="3265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0" y="6803"/>
            <a:ext cx="9144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ГКОУ РД «Новоданухская СОШ Гумбетовского района»</a:t>
            </a:r>
          </a:p>
          <a:p>
            <a:pPr algn="ctr" eaLnBrk="1" hangingPunct="1"/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(оперативно-технические характеристики объекта)</a:t>
            </a:r>
            <a:endParaRPr lang="ru-RU" sz="15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Rectangle 4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5570" y="6896"/>
            <a:ext cx="9128430" cy="1143000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ГКОУ РД  «Новоданухская СОШ </a:t>
            </a:r>
            <a:r>
              <a:rPr lang="ru-RU" sz="1500" u="sng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Гумбетовкого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района»</a:t>
            </a:r>
            <a:endParaRPr lang="ru-RU" sz="1500" u="sng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(оперативно-технические характеристики объекта)</a:t>
            </a:r>
            <a:endParaRPr lang="ru-RU" sz="15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9144000" cy="5733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087317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oup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91435609"/>
              </p:ext>
            </p:extLst>
          </p:nvPr>
        </p:nvGraphicFramePr>
        <p:xfrm>
          <a:off x="66414" y="987912"/>
          <a:ext cx="9003067" cy="5810553"/>
        </p:xfrm>
        <a:graphic>
          <a:graphicData uri="http://schemas.openxmlformats.org/drawingml/2006/table">
            <a:tbl>
              <a:tblPr/>
              <a:tblGrid>
                <a:gridCol w="565691"/>
                <a:gridCol w="5290101"/>
                <a:gridCol w="3147275"/>
              </a:tblGrid>
              <a:tr h="6539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п\п</a:t>
                      </a:r>
                    </a:p>
                  </a:txBody>
                  <a:tcPr marL="91437" marR="91437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Перечень показателей пожарно-тактической характеристики объекта</a:t>
                      </a:r>
                    </a:p>
                  </a:txBody>
                  <a:tcPr marL="91437" marR="91437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Значение показателей пожарно-тактической характеристики объекта</a:t>
                      </a:r>
                    </a:p>
                  </a:txBody>
                  <a:tcPr marL="91437" marR="91437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22060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5.2.3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5.2.4</a:t>
                      </a:r>
                    </a:p>
                  </a:txBody>
                  <a:tcPr marL="91437" marR="91437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Кровля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Лестничные клетки</a:t>
                      </a:r>
                    </a:p>
                  </a:txBody>
                  <a:tcPr marL="91437" marR="91437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Горючесть: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нормальногорючие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Воспламеняемость: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умеренновоспламеняемые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Распространение пламени по поверхности: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умереннораспространяющие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Дымообразующая способность: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умеренной дымообразующей способностью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Токсичность: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умеренноопасные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L="91437" marR="91437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963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</a:p>
                  </a:txBody>
                  <a:tcPr marL="91437" marR="91437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Предел огнестойкости и вид противопожарных преград</a:t>
                      </a:r>
                    </a:p>
                  </a:txBody>
                  <a:tcPr marL="91437" marR="91437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L="91437" marR="91437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963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</a:p>
                  </a:txBody>
                  <a:tcPr marL="91437" marR="91437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Пути эвакуации</a:t>
                      </a:r>
                    </a:p>
                  </a:txBody>
                  <a:tcPr marL="91437" marR="91437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Дверные и оконные проемы</a:t>
                      </a:r>
                    </a:p>
                  </a:txBody>
                  <a:tcPr marL="91437" marR="91437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706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</a:t>
                      </a:r>
                    </a:p>
                  </a:txBody>
                  <a:tcPr marL="91437" marR="91437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Места отключения электроэнергии, вентиляции, дымоудаления.</a:t>
                      </a:r>
                    </a:p>
                  </a:txBody>
                  <a:tcPr marL="91437" marR="91437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Электроэнергия от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электрощитовой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Газ есть</a:t>
                      </a:r>
                    </a:p>
                  </a:txBody>
                  <a:tcPr marL="91437" marR="91437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706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</a:t>
                      </a:r>
                    </a:p>
                  </a:txBody>
                  <a:tcPr marL="91437" marR="91437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Основные элементы опасности для людей при пожаре.</a:t>
                      </a:r>
                    </a:p>
                  </a:txBody>
                  <a:tcPr marL="91437" marR="91437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Отравление СО и продуктами разложения, воздействие высокой температуры, обрушение конструкций.</a:t>
                      </a:r>
                    </a:p>
                  </a:txBody>
                  <a:tcPr marL="91437" marR="91437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0167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10.4</a:t>
                      </a:r>
                    </a:p>
                  </a:txBody>
                  <a:tcPr marL="91437" marR="91437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Противопожарное водоснабжение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количество пожарных водоемов, их емкость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пожарный водопровод, его вид, расход воды;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количество гидрантов;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наличие и количество внутренних пожарных кранов;</a:t>
                      </a:r>
                    </a:p>
                  </a:txBody>
                  <a:tcPr marL="91437" marR="91437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нет;</a:t>
                      </a:r>
                    </a:p>
                  </a:txBody>
                  <a:tcPr marL="91437" marR="91437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0" y="6803"/>
            <a:ext cx="9144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ГКОУ РД «Новоданухская СОШ Гумбетовского района»</a:t>
            </a:r>
          </a:p>
          <a:p>
            <a:pPr algn="ctr" eaLnBrk="1" hangingPunct="1"/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(оперативно-технические характеристики объекта)</a:t>
            </a:r>
            <a:endParaRPr lang="ru-RU" sz="15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07904" y="2924944"/>
            <a:ext cx="19059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</a:rPr>
              <a:t>Раздел №1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22991" y="3416548"/>
            <a:ext cx="2675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СОДЕРЖАНИЕ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31149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oup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8177301"/>
              </p:ext>
            </p:extLst>
          </p:nvPr>
        </p:nvGraphicFramePr>
        <p:xfrm>
          <a:off x="58940" y="989347"/>
          <a:ext cx="9025477" cy="2486518"/>
        </p:xfrm>
        <a:graphic>
          <a:graphicData uri="http://schemas.openxmlformats.org/drawingml/2006/table">
            <a:tbl>
              <a:tblPr/>
              <a:tblGrid>
                <a:gridCol w="563406"/>
                <a:gridCol w="5249154"/>
                <a:gridCol w="3212917"/>
              </a:tblGrid>
              <a:tr h="6394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п\п</a:t>
                      </a:r>
                    </a:p>
                  </a:txBody>
                  <a:tcPr marL="91437" marR="91437" marT="45690" marB="456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Перечень показателей пожарно-тактической характеристики объекта</a:t>
                      </a:r>
                    </a:p>
                  </a:txBody>
                  <a:tcPr marL="91437" marR="91437" marT="45690" marB="456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Значение показателей пожарно-тактической характеристики объекта</a:t>
                      </a:r>
                    </a:p>
                  </a:txBody>
                  <a:tcPr marL="91437" marR="91437" marT="45690" marB="456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900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10.6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10.7</a:t>
                      </a:r>
                    </a:p>
                  </a:txBody>
                  <a:tcPr marL="91437" marR="91437"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-тип соединения и диаметр внутренних пожарных кранов;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требуемый расход воды на нужды пожаротушения: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способы подачи воды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7" marR="91437"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нет;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10,8 л/с.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 автоцистерны: с установкой на ПГ- расстояние 20м.</a:t>
                      </a:r>
                    </a:p>
                  </a:txBody>
                  <a:tcPr marL="91437" marR="91437"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01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11.</a:t>
                      </a:r>
                    </a:p>
                  </a:txBody>
                  <a:tcPr marL="91437" marR="91437"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Помещения с наличием взрывоопасных веществ и материалов</a:t>
                      </a:r>
                    </a:p>
                  </a:txBody>
                  <a:tcPr marL="91437" marR="91437"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L="91437" marR="91437"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465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</a:t>
                      </a:r>
                    </a:p>
                  </a:txBody>
                  <a:tcPr marL="91437" marR="91437"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Наличие устройств автоматического пожаротушения и автоматической пожарной сигнализации </a:t>
                      </a:r>
                    </a:p>
                  </a:txBody>
                  <a:tcPr marL="91437" marR="91437"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Автоматическая пожарная сигнализация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«ВЕРС ПК 2». </a:t>
                      </a:r>
                    </a:p>
                  </a:txBody>
                  <a:tcPr marL="91437" marR="91437"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0" y="6803"/>
            <a:ext cx="9144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ГКОУ РД «Новоданухская СОШ Гумбетовского района»</a:t>
            </a:r>
          </a:p>
          <a:p>
            <a:pPr algn="ctr" eaLnBrk="1" hangingPunct="1"/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(оперативно-технические характеристики объекта)</a:t>
            </a:r>
            <a:endParaRPr lang="ru-RU" sz="15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268760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ГКОУ РД  «Новоданухская СОШ Гумбетовского района»</a:t>
            </a:r>
            <a:endParaRPr lang="ru-RU" sz="1500" u="sng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(оперативно-технические характеристики объекта)</a:t>
            </a:r>
            <a:endParaRPr lang="ru-RU" sz="15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51520" y="1340764"/>
          <a:ext cx="8712968" cy="5121614"/>
        </p:xfrm>
        <a:graphic>
          <a:graphicData uri="http://schemas.openxmlformats.org/drawingml/2006/table">
            <a:tbl>
              <a:tblPr/>
              <a:tblGrid>
                <a:gridCol w="614487"/>
                <a:gridCol w="1936316"/>
                <a:gridCol w="2838474"/>
                <a:gridCol w="3323691"/>
              </a:tblGrid>
              <a:tr h="5760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4520" algn="l"/>
                        </a:tabLst>
                      </a:pPr>
                      <a:r>
                        <a:rPr lang="ru-RU" sz="1200" b="1" dirty="0">
                          <a:latin typeface="Calibri"/>
                          <a:ea typeface="Calibri"/>
                          <a:cs typeface="Times New Roman"/>
                        </a:rPr>
                        <a:t>№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4520" algn="l"/>
                        </a:tabLst>
                      </a:pPr>
                      <a:r>
                        <a:rPr lang="ru-RU" sz="1200" b="1">
                          <a:latin typeface="Calibri"/>
                          <a:ea typeface="Calibri"/>
                          <a:cs typeface="Times New Roman"/>
                        </a:rPr>
                        <a:t>Дата проверки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4520" algn="l"/>
                        </a:tabLst>
                      </a:pPr>
                      <a:r>
                        <a:rPr lang="ru-RU" sz="1200" b="1">
                          <a:latin typeface="Calibri"/>
                          <a:ea typeface="Calibri"/>
                          <a:cs typeface="Times New Roman"/>
                        </a:rPr>
                        <a:t>Проверяющий орган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4520" algn="l"/>
                        </a:tabLst>
                      </a:pPr>
                      <a:r>
                        <a:rPr lang="ru-RU" sz="1200" b="1">
                          <a:latin typeface="Calibri"/>
                          <a:ea typeface="Calibri"/>
                          <a:cs typeface="Times New Roman"/>
                        </a:rPr>
                        <a:t>Вынесенное решение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6480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4520" algn="l"/>
                        </a:tabLs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4520" algn="l"/>
                        </a:tabLs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7.09.2017г.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4520" algn="l"/>
                        </a:tabLs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Отделение УНД по Хасавюртовскому району УНД и ПР ГУ МЧС России по РД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indent="-228600">
                        <a:lnSpc>
                          <a:spcPct val="115000"/>
                        </a:lnSpc>
                        <a:spcAft>
                          <a:spcPts val="0"/>
                        </a:spcAft>
                        <a:buAutoNum type="arabicPeriod"/>
                        <a:tabLst>
                          <a:tab pos="604520" algn="l"/>
                        </a:tabLst>
                      </a:pPr>
                      <a:r>
                        <a:rPr lang="ru-RU" sz="1100" dirty="0" smtClean="0">
                          <a:latin typeface="Calibri"/>
                          <a:ea typeface="Calibri"/>
                          <a:cs typeface="Times New Roman"/>
                        </a:rPr>
                        <a:t>Объект обеспечить противопожарным водоснабжением;</a:t>
                      </a:r>
                      <a:r>
                        <a:rPr lang="ru-RU" sz="1100" baseline="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</a:p>
                    <a:p>
                      <a:pPr marL="228600" indent="-228600">
                        <a:lnSpc>
                          <a:spcPct val="115000"/>
                        </a:lnSpc>
                        <a:spcAft>
                          <a:spcPts val="0"/>
                        </a:spcAft>
                        <a:buAutoNum type="arabicPeriod"/>
                        <a:tabLst>
                          <a:tab pos="604520" algn="l"/>
                        </a:tabLst>
                      </a:pPr>
                      <a:r>
                        <a:rPr lang="ru-RU" sz="1100" baseline="0" dirty="0" smtClean="0">
                          <a:latin typeface="Calibri"/>
                          <a:ea typeface="Calibri"/>
                          <a:cs typeface="Times New Roman"/>
                        </a:rPr>
                        <a:t>Осуществлять проверку качества огнезащитной обработки; </a:t>
                      </a:r>
                    </a:p>
                    <a:p>
                      <a:pPr marL="228600" indent="-228600">
                        <a:lnSpc>
                          <a:spcPct val="115000"/>
                        </a:lnSpc>
                        <a:spcAft>
                          <a:spcPts val="0"/>
                        </a:spcAft>
                        <a:buAutoNum type="arabicPeriod"/>
                        <a:tabLst>
                          <a:tab pos="604520" algn="l"/>
                        </a:tabLst>
                      </a:pPr>
                      <a:r>
                        <a:rPr lang="ru-RU" sz="1100" baseline="0" dirty="0" smtClean="0">
                          <a:latin typeface="Calibri"/>
                          <a:ea typeface="Calibri"/>
                          <a:cs typeface="Times New Roman"/>
                        </a:rPr>
                        <a:t>Школу оборудовать каналом передачи информации автоматической пожарной сигнализации в пожарную часть.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80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4520" algn="l"/>
                        </a:tabLs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4520" algn="l"/>
                        </a:tabLst>
                      </a:pPr>
                      <a:r>
                        <a:rPr lang="ru-RU" sz="1100" dirty="0" smtClean="0">
                          <a:latin typeface="Calibri"/>
                          <a:ea typeface="Calibri"/>
                          <a:cs typeface="Times New Roman"/>
                        </a:rPr>
                        <a:t>20.09.2018г.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04520" algn="l"/>
                        </a:tabLst>
                        <a:defRPr/>
                      </a:pPr>
                      <a:r>
                        <a:rPr lang="ru-RU" sz="1100" dirty="0" smtClean="0">
                          <a:latin typeface="+mn-lt"/>
                          <a:ea typeface="Calibri"/>
                          <a:cs typeface="Times New Roman"/>
                        </a:rPr>
                        <a:t>Отделение УНД по Хасавюртовскому району УНД и ПР ГУ МЧС России по РД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4520" algn="l"/>
                        </a:tabLs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indent="-228600">
                        <a:lnSpc>
                          <a:spcPct val="115000"/>
                        </a:lnSpc>
                        <a:spcAft>
                          <a:spcPts val="0"/>
                        </a:spcAft>
                        <a:buAutoNum type="arabicPeriod"/>
                        <a:tabLst>
                          <a:tab pos="604520" algn="l"/>
                        </a:tabLst>
                      </a:pPr>
                      <a:r>
                        <a:rPr lang="ru-RU" sz="1100" dirty="0" smtClean="0">
                          <a:latin typeface="Calibri"/>
                          <a:ea typeface="Calibri"/>
                          <a:cs typeface="Times New Roman"/>
                        </a:rPr>
                        <a:t>Установить</a:t>
                      </a:r>
                      <a:r>
                        <a:rPr lang="ru-RU" sz="1100" baseline="0" dirty="0" smtClean="0">
                          <a:latin typeface="Calibri"/>
                          <a:ea typeface="Calibri"/>
                          <a:cs typeface="Times New Roman"/>
                        </a:rPr>
                        <a:t> видеокамеры до 20.08;</a:t>
                      </a:r>
                    </a:p>
                    <a:p>
                      <a:pPr marL="228600" indent="-228600">
                        <a:lnSpc>
                          <a:spcPct val="115000"/>
                        </a:lnSpc>
                        <a:spcAft>
                          <a:spcPts val="0"/>
                        </a:spcAft>
                        <a:buAutoNum type="arabicPeriod"/>
                        <a:tabLst>
                          <a:tab pos="604520" algn="l"/>
                        </a:tabLst>
                      </a:pPr>
                      <a:r>
                        <a:rPr lang="ru-RU" sz="1100" baseline="0" dirty="0" smtClean="0">
                          <a:latin typeface="Calibri"/>
                          <a:ea typeface="Calibri"/>
                          <a:cs typeface="Times New Roman"/>
                        </a:rPr>
                        <a:t>Исправить сигнализацию до 20.08;</a:t>
                      </a:r>
                    </a:p>
                    <a:p>
                      <a:pPr marL="228600" indent="-228600">
                        <a:lnSpc>
                          <a:spcPct val="115000"/>
                        </a:lnSpc>
                        <a:spcAft>
                          <a:spcPts val="0"/>
                        </a:spcAft>
                        <a:buAutoNum type="arabicPeriod"/>
                        <a:tabLst>
                          <a:tab pos="604520" algn="l"/>
                        </a:tabLst>
                      </a:pPr>
                      <a:r>
                        <a:rPr lang="ru-RU" sz="1100" baseline="0" dirty="0" smtClean="0">
                          <a:latin typeface="Calibri"/>
                          <a:ea typeface="Calibri"/>
                          <a:cs typeface="Times New Roman"/>
                        </a:rPr>
                        <a:t>Обеспечить школу огнетушителями до 20.08.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80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4520" algn="l"/>
                        </a:tabLs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4520" algn="l"/>
                        </a:tabLs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4520" algn="l"/>
                        </a:tabLs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4520" algn="l"/>
                        </a:tabLs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80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4520" algn="l"/>
                        </a:tabLs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4520" algn="l"/>
                        </a:tabLs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4520" algn="l"/>
                        </a:tabLs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4520" algn="l"/>
                        </a:tabLs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80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4520" algn="l"/>
                        </a:tabLs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4520" algn="l"/>
                        </a:tabLs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4520" algn="l"/>
                        </a:tabLs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4520" algn="l"/>
                        </a:tabLs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80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4520" algn="l"/>
                        </a:tabLs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4520" algn="l"/>
                        </a:tabLs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4520" algn="l"/>
                        </a:tabLs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4520" algn="l"/>
                        </a:tabLs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80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4520" algn="l"/>
                        </a:tabLs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4520" algn="l"/>
                        </a:tabLs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4520" algn="l"/>
                        </a:tabLs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4520" algn="l"/>
                        </a:tabLs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0284230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3443885" y="2879358"/>
            <a:ext cx="19059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</a:rPr>
              <a:t>Раздел №4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194" y="3348281"/>
            <a:ext cx="91178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РИСКИ ВОЗНИКНОВЕНИЯ ТЕХНОГННЫХ ПОЖАРОВ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98946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0" y="2952"/>
            <a:ext cx="9144000" cy="133781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ГКОУ 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РД «Новоданухская СОШ Гумбетовского района»</a:t>
            </a:r>
            <a:endParaRPr lang="ru-RU" sz="1500" u="sng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(ведомость привлечения сил и средств при ликвидации ЧС)</a:t>
            </a:r>
            <a:endParaRPr lang="ru-RU" sz="15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" y="1340768"/>
            <a:ext cx="9143999" cy="5517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738990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ГКОУ РД  «Новоданухская СОШ Гумбетовского района»</a:t>
            </a:r>
            <a:endParaRPr lang="ru-RU" sz="1500" u="sng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(ведомость привлечения сил и средств при ликвидации ЧС)</a:t>
            </a:r>
            <a:endParaRPr lang="ru-RU" sz="15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9144000" cy="5733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935409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" y="0"/>
            <a:ext cx="9143999" cy="6858000"/>
          </a:xfrm>
        </p:spPr>
      </p:pic>
      <p:sp>
        <p:nvSpPr>
          <p:cNvPr id="3" name="TextBox 2"/>
          <p:cNvSpPr txBox="1"/>
          <p:nvPr/>
        </p:nvSpPr>
        <p:spPr>
          <a:xfrm>
            <a:off x="3851920" y="2924944"/>
            <a:ext cx="19059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</a:rPr>
              <a:t>Раздел №5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908" y="3469621"/>
            <a:ext cx="90364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РИСКИ ВОЗНИКНОВЕНИЯ АВАРИЙ НА СИСТЕМАХ ЖКХ </a:t>
            </a:r>
          </a:p>
          <a:p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</a:rPr>
              <a:t>                                                ОБЪЕКТА                                                                             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77324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9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------------------------------------------------------------</a:t>
            </a:r>
            <a:endParaRPr lang="ru-RU" dirty="0"/>
          </a:p>
        </p:txBody>
      </p:sp>
      <p:sp>
        <p:nvSpPr>
          <p:cNvPr id="7" name="Rectangle 4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417638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ГКОУ РД  «Новоданухская СОШ Гумбетовского района»</a:t>
            </a:r>
            <a:endParaRPr lang="ru-RU" sz="1500" u="sng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sz="1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(схема расстановки сил и средств)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115616" y="2060848"/>
            <a:ext cx="4896544" cy="165618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1115616" y="2060848"/>
            <a:ext cx="1224136" cy="792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1115616" y="2852936"/>
            <a:ext cx="1224136" cy="8640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2339752" y="2852936"/>
            <a:ext cx="25202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H="1">
            <a:off x="4860032" y="2060848"/>
            <a:ext cx="1152128" cy="792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 flipV="1">
            <a:off x="4860032" y="2852936"/>
            <a:ext cx="1152128" cy="8640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6876256" y="2492896"/>
            <a:ext cx="576064" cy="100811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876256" y="4293096"/>
            <a:ext cx="576064" cy="1152128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7164288" y="2708920"/>
            <a:ext cx="0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H="1">
            <a:off x="6876256" y="3212976"/>
            <a:ext cx="288032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7164288" y="3212976"/>
            <a:ext cx="288032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6876256" y="2492896"/>
            <a:ext cx="288032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H="1">
            <a:off x="7164288" y="2492896"/>
            <a:ext cx="288032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7164288" y="4581128"/>
            <a:ext cx="0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6876256" y="4293096"/>
            <a:ext cx="288032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H="1">
            <a:off x="7164288" y="4293096"/>
            <a:ext cx="288032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H="1">
            <a:off x="6876256" y="5157192"/>
            <a:ext cx="288032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7164288" y="5157192"/>
            <a:ext cx="288032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323528" y="1556792"/>
            <a:ext cx="77048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323528" y="1916832"/>
            <a:ext cx="77048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Выноска со стрелкой вниз 42"/>
          <p:cNvSpPr/>
          <p:nvPr/>
        </p:nvSpPr>
        <p:spPr>
          <a:xfrm>
            <a:off x="539552" y="1916832"/>
            <a:ext cx="432048" cy="288032"/>
          </a:xfrm>
          <a:prstGeom prst="down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7" name="Прямая соединительная линия 46"/>
          <p:cNvCxnSpPr/>
          <p:nvPr/>
        </p:nvCxnSpPr>
        <p:spPr>
          <a:xfrm>
            <a:off x="179512" y="1916832"/>
            <a:ext cx="0" cy="46805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>
            <a:off x="179512" y="6597352"/>
            <a:ext cx="86409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 flipV="1">
            <a:off x="8820472" y="1988840"/>
            <a:ext cx="0" cy="46085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Блок-схема: узел 54"/>
          <p:cNvSpPr/>
          <p:nvPr/>
        </p:nvSpPr>
        <p:spPr>
          <a:xfrm>
            <a:off x="5796136" y="2348880"/>
            <a:ext cx="144016" cy="144016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Блок-схема: узел 55"/>
          <p:cNvSpPr/>
          <p:nvPr/>
        </p:nvSpPr>
        <p:spPr>
          <a:xfrm>
            <a:off x="1187624" y="3284984"/>
            <a:ext cx="144016" cy="144016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5796136" y="3140968"/>
            <a:ext cx="216024" cy="21602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Блок-схема: узел 35"/>
          <p:cNvSpPr/>
          <p:nvPr/>
        </p:nvSpPr>
        <p:spPr>
          <a:xfrm>
            <a:off x="7308304" y="2636912"/>
            <a:ext cx="144016" cy="144016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179512" y="5445224"/>
            <a:ext cx="457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Огнетушитель  -</a:t>
            </a:r>
          </a:p>
          <a:p>
            <a:endParaRPr lang="ru-RU" dirty="0" smtClean="0"/>
          </a:p>
          <a:p>
            <a:r>
              <a:rPr lang="ru-RU" dirty="0" smtClean="0"/>
              <a:t>Пожарный щит -</a:t>
            </a:r>
            <a:endParaRPr lang="ru-RU" dirty="0"/>
          </a:p>
        </p:txBody>
      </p:sp>
      <p:sp>
        <p:nvSpPr>
          <p:cNvPr id="39" name="Блок-схема: узел 38"/>
          <p:cNvSpPr/>
          <p:nvPr/>
        </p:nvSpPr>
        <p:spPr>
          <a:xfrm>
            <a:off x="1979712" y="5877272"/>
            <a:ext cx="144016" cy="144016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1979712" y="6381328"/>
            <a:ext cx="216024" cy="21602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450177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9" y="0"/>
            <a:ext cx="9143999" cy="1143000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ГКОУ РД  «Новоданухская СОШ Гумбетовского района»</a:t>
            </a:r>
            <a:endParaRPr lang="ru-RU" sz="1500" u="sng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(ведомость привлечения сил и средств при ликвидации ЧС)</a:t>
            </a:r>
            <a:endParaRPr lang="ru-RU" sz="15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" y="1124744"/>
            <a:ext cx="9143999" cy="5733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623104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0" y="18"/>
            <a:ext cx="9144000" cy="1166167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ГКОУ РД  «Новоданухская СОШ Гумбетовского района»</a:t>
            </a:r>
            <a:endParaRPr lang="ru-RU" sz="1500" u="sng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(ведомость привлечения сил и средств при ликвидации ЧС)</a:t>
            </a:r>
            <a:endParaRPr lang="ru-RU" sz="15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9144000" cy="5733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404692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" y="5545"/>
            <a:ext cx="9143999" cy="6858000"/>
          </a:xfrm>
        </p:spPr>
      </p:pic>
      <p:sp>
        <p:nvSpPr>
          <p:cNvPr id="5" name="TextBox 4"/>
          <p:cNvSpPr txBox="1"/>
          <p:nvPr/>
        </p:nvSpPr>
        <p:spPr>
          <a:xfrm>
            <a:off x="3498836" y="2875413"/>
            <a:ext cx="18148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№6</a:t>
            </a:r>
            <a:endParaRPr lang="ru-RU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1875" y="3501008"/>
            <a:ext cx="82655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ДЕКЛАРАЦИЯ ПОЖАРНОЙ БЕЗОПАСНОСТИ 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68762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40768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r>
              <a:rPr lang="ru-RU" sz="2800" dirty="0" smtClean="0"/>
              <a:t>Паспорт объекта Министерства образования РД</a:t>
            </a:r>
            <a:br>
              <a:rPr lang="ru-RU" sz="2800" dirty="0" smtClean="0"/>
            </a:br>
            <a:r>
              <a:rPr lang="ru-RU" sz="2400" dirty="0" smtClean="0"/>
              <a:t>ГКОУ РД «Новоданухская СОШ Гумбетовского района» </a:t>
            </a:r>
            <a:br>
              <a:rPr lang="ru-RU" sz="2400" dirty="0" smtClean="0"/>
            </a:br>
            <a:r>
              <a:rPr lang="ru-RU" sz="1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(лист согласования)</a:t>
            </a:r>
            <a:endParaRPr lang="ru-RU" sz="2800" i="1" dirty="0">
              <a:solidFill>
                <a:srgbClr val="0070C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23528" y="1899989"/>
            <a:ext cx="8661648" cy="495801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           Согласовано                                                            УТВЕРЖДАЮ </a:t>
            </a:r>
          </a:p>
          <a:p>
            <a:pPr>
              <a:buNone/>
            </a:pPr>
            <a:r>
              <a:rPr lang="ru-RU" sz="2000" dirty="0" smtClean="0"/>
              <a:t>уполномоченный по делам                                 директор ГКОУ РД «НДСОШ»</a:t>
            </a:r>
          </a:p>
          <a:p>
            <a:pPr>
              <a:buNone/>
            </a:pPr>
            <a:r>
              <a:rPr lang="ru-RU" sz="2000" dirty="0" smtClean="0"/>
              <a:t>ГО, ЧС и ПБ                                                               ______________ Юнусов И.И.</a:t>
            </a:r>
          </a:p>
          <a:p>
            <a:pPr>
              <a:buNone/>
            </a:pPr>
            <a:r>
              <a:rPr lang="ru-RU" sz="2000" dirty="0" smtClean="0"/>
              <a:t>МО Хасавюртовский район </a:t>
            </a:r>
            <a:r>
              <a:rPr lang="ru-RU" sz="2000" dirty="0" smtClean="0"/>
              <a:t>                               </a:t>
            </a:r>
            <a:r>
              <a:rPr lang="ru-RU" sz="2000" dirty="0" smtClean="0"/>
              <a:t>« ____ » ____________ 2019г.</a:t>
            </a:r>
          </a:p>
          <a:p>
            <a:pPr>
              <a:buNone/>
            </a:pPr>
            <a:r>
              <a:rPr lang="ru-RU" sz="2000" dirty="0" smtClean="0"/>
              <a:t>__________ Гусейнов Н.А</a:t>
            </a:r>
          </a:p>
          <a:p>
            <a:pPr>
              <a:buNone/>
            </a:pPr>
            <a:r>
              <a:rPr lang="ru-RU" sz="2000" dirty="0" smtClean="0"/>
              <a:t>«___» _________ 2019г.                                                           </a:t>
            </a:r>
          </a:p>
          <a:p>
            <a:pPr>
              <a:buNone/>
            </a:pPr>
            <a:endParaRPr lang="ru-RU" sz="2000" dirty="0" smtClean="0"/>
          </a:p>
        </p:txBody>
      </p:sp>
      <p:pic>
        <p:nvPicPr>
          <p:cNvPr id="1026" name="Picture 2" descr="C:\Users\Халид.Халид-ПК\Desktop\+ 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6482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0" y="6803"/>
            <a:ext cx="9144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ГКОУ РД «Новоданухская СОШ Гумбетовского района»</a:t>
            </a:r>
          </a:p>
          <a:p>
            <a:pPr algn="ctr" eaLnBrk="1" hangingPunct="1"/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(декларация пожарной безопасности)</a:t>
            </a:r>
            <a:endParaRPr lang="ru-RU" sz="15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Исагаджи НДСОШ\Desktop\результаты история\2017-10-23\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7396" y="980729"/>
            <a:ext cx="3720199" cy="5544017"/>
          </a:xfrm>
          <a:prstGeom prst="rect">
            <a:avLst/>
          </a:prstGeom>
          <a:noFill/>
        </p:spPr>
      </p:pic>
      <p:pic>
        <p:nvPicPr>
          <p:cNvPr id="1027" name="Picture 3" descr="C:\Users\Исагаджи НДСОШ\Desktop\результаты история\2017-10-23\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71407" y="1124744"/>
            <a:ext cx="3855198" cy="57451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417638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ГКОУ РД  «Новоданухская СОШ Гумбетовского района»</a:t>
            </a:r>
            <a:endParaRPr lang="ru-RU" sz="1500" u="sng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(содержание)</a:t>
            </a:r>
            <a:endParaRPr lang="ru-RU" sz="15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34" y="1628818"/>
            <a:ext cx="8280920" cy="3370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182431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3491880" y="2852936"/>
            <a:ext cx="19059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</a:rPr>
              <a:t>Раздел №2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83769" y="3376156"/>
            <a:ext cx="49191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УСЛОВНЫЕ ОБОЗНАЧЕНИЯ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82241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196752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ГКОУ РД  «Новоданухская СОШ Гумбетовского района»</a:t>
            </a:r>
            <a:endParaRPr lang="ru-RU" sz="1500" u="sng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(условные обозначени</a:t>
            </a:r>
            <a:r>
              <a:rPr lang="ru-RU" sz="1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15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8964487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318934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417638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ГКОУ РД  «Новоданухская СОШ Гумбетовского района»</a:t>
            </a:r>
            <a:endParaRPr lang="ru-RU" sz="1500" u="sng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(условные обозначения)</a:t>
            </a:r>
            <a:endParaRPr lang="ru-RU" sz="15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9036496" cy="5445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093925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3563885" y="2996952"/>
            <a:ext cx="19059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</a:rPr>
              <a:t>Раздел №3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55775" y="3520176"/>
            <a:ext cx="43460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ОБЩАЯ ИНФОРМАЦИЯ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28933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карта школы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3243" y="908721"/>
            <a:ext cx="5849265" cy="5810499"/>
          </a:xfrm>
          <a:prstGeom prst="rect">
            <a:avLst/>
          </a:prstGeom>
          <a:noFill/>
        </p:spPr>
      </p:pic>
      <p:pic>
        <p:nvPicPr>
          <p:cNvPr id="10" name="Picture 76"/>
          <p:cNvPicPr>
            <a:picLocks noChangeAspect="1" noChangeArrowheads="1"/>
          </p:cNvPicPr>
          <p:nvPr/>
        </p:nvPicPr>
        <p:blipFill>
          <a:blip r:embed="rId3" cstate="print"/>
          <a:srcRect l="15893" t="30143" r="7321" b="17000"/>
          <a:stretch>
            <a:fillRect/>
          </a:stretch>
        </p:blipFill>
        <p:spPr bwMode="auto">
          <a:xfrm>
            <a:off x="-7934" y="913115"/>
            <a:ext cx="1057083" cy="553232"/>
          </a:xfrm>
          <a:prstGeom prst="rect">
            <a:avLst/>
          </a:prstGeom>
          <a:noFill/>
          <a:ln w="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1" name="Rectangle 4"/>
          <p:cNvSpPr txBox="1">
            <a:spLocks noChangeArrowheads="1"/>
          </p:cNvSpPr>
          <p:nvPr/>
        </p:nvSpPr>
        <p:spPr bwMode="auto">
          <a:xfrm>
            <a:off x="0" y="6803"/>
            <a:ext cx="9144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ГКОУ РД «Новоданухская СОШ Гумбетовского района»</a:t>
            </a:r>
          </a:p>
          <a:p>
            <a:pPr algn="ctr" eaLnBrk="1" hangingPunct="1"/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(космический снимок)</a:t>
            </a:r>
            <a:endParaRPr lang="ru-RU" sz="15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 rot="5400000">
            <a:off x="4163298" y="852140"/>
            <a:ext cx="792088" cy="90525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50929" y="1988840"/>
            <a:ext cx="2791695" cy="122413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ГКОУ «Новоданухская СОШ Гумбетовского района»</a:t>
            </a:r>
          </a:p>
          <a:p>
            <a:pPr algn="ctr"/>
            <a:r>
              <a:rPr lang="ru-RU" sz="1200" dirty="0" smtClean="0"/>
              <a:t>Эл. Адрес: </a:t>
            </a:r>
            <a:r>
              <a:rPr lang="en-US" sz="1200" dirty="0" smtClean="0">
                <a:hlinkClick r:id="rId4"/>
              </a:rPr>
              <a:t>novodanux@mail.ru</a:t>
            </a:r>
            <a:endParaRPr lang="en-US" sz="1200" dirty="0" smtClean="0"/>
          </a:p>
          <a:p>
            <a:pPr algn="ctr"/>
            <a:r>
              <a:rPr lang="ru-RU" sz="1200" dirty="0" smtClean="0"/>
              <a:t>Телефон/факс 8988 645 98 88</a:t>
            </a:r>
          </a:p>
          <a:p>
            <a:pPr algn="ctr"/>
            <a:r>
              <a:rPr lang="ru-RU" sz="1200" dirty="0" smtClean="0"/>
              <a:t>Директор – Юнусов Исагаджияв Избудинович</a:t>
            </a:r>
            <a:endParaRPr lang="ru-RU" sz="1200" dirty="0"/>
          </a:p>
        </p:txBody>
      </p:sp>
      <p:cxnSp>
        <p:nvCxnSpPr>
          <p:cNvPr id="13" name="Соединительная линия уступом 12"/>
          <p:cNvCxnSpPr/>
          <p:nvPr/>
        </p:nvCxnSpPr>
        <p:spPr>
          <a:xfrm flipV="1">
            <a:off x="3242622" y="1556792"/>
            <a:ext cx="864096" cy="504056"/>
          </a:xfrm>
          <a:prstGeom prst="bent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11828325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509</TotalTime>
  <Words>1090</Words>
  <Application>Microsoft Office PowerPoint</Application>
  <PresentationFormat>Экран (4:3)</PresentationFormat>
  <Paragraphs>335</Paragraphs>
  <Slides>30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Слайд 1</vt:lpstr>
      <vt:lpstr>Слайд 2</vt:lpstr>
      <vt:lpstr>Паспорт объекта Министерства образования РД ГКОУ РД «Новоданухская СОШ Гумбетовского района»  (лист согласования)</vt:lpstr>
      <vt:lpstr>ПАСПОРТ ОБЪЕКТА МИНИСТЕРСТВА ОБРАЗОВАНИЯ РД ГКОУ РД  «Новоданухская СОШ Гумбетовского района» (содержание)</vt:lpstr>
      <vt:lpstr>Слайд 5</vt:lpstr>
      <vt:lpstr>ПАСПОРТ ОБЪЕКТА МИНИСТЕРСТВА ОБРАЗОВАНИЯ РД ГКОУ РД  «Новоданухская СОШ Гумбетовского района» (условные обозначения)</vt:lpstr>
      <vt:lpstr>ПАСПОРТ ОБЪЕКТА МИНИСТЕРСТВА ОБРАЗОВАНИЯ РД ГКОУ РД  «Новоданухская СОШ Гумбетовского района» (условные обозначения)</vt:lpstr>
      <vt:lpstr>Слайд 8</vt:lpstr>
      <vt:lpstr>Слайд 9</vt:lpstr>
      <vt:lpstr>Слайд 10</vt:lpstr>
      <vt:lpstr>ПАСПОРТ ОБЪЕКТА МИНИСТЕРСТВА ОБРАЗОВАНИЯ РД ГКОУ РД «Новоданухская СОШ Гумбетовского района» (план расположения объекта на местности)</vt:lpstr>
      <vt:lpstr>Слайд 12</vt:lpstr>
      <vt:lpstr>Слайд 13</vt:lpstr>
      <vt:lpstr>ПАСПОРТ ОБЪЕКТА МИНИСТЕРСТВА ОБРАЗОВАНИЯ РД ГКОУ РД  «Новоданухская СОШ Гумбетовского района» (Оценка защищенности, исходя из рисков возникновения ЧС)</vt:lpstr>
      <vt:lpstr>ПАСПОРТ ОБЪЕКТА МИНИСТЕРСТВА ОБРАЗОВАНИЯ РД ГКОУ РД  «Новоданухская СОШ Гумбетовского района» (Оценка защищенности, исходя из рисков возникновения ЧС)</vt:lpstr>
      <vt:lpstr>Слайд 16</vt:lpstr>
      <vt:lpstr>Слайд 17</vt:lpstr>
      <vt:lpstr>ПАСПОРТ ОБЪЕКТА МИНИСТЕРСТВА ОБРАЗОВАНИЯ РД ГКОУ РД  «Новоданухская СОШ Гумбетовкого района» (оперативно-технические характеристики объекта)</vt:lpstr>
      <vt:lpstr>Слайд 19</vt:lpstr>
      <vt:lpstr>Слайд 20</vt:lpstr>
      <vt:lpstr>ПАСПОРТ ОБЪЕКТА МИНИСТЕРСТВА ОБРАЗОВАНИЯ РД ГКОУ РД  «Новоданухская СОШ Гумбетовского района» (оперативно-технические характеристики объекта)</vt:lpstr>
      <vt:lpstr>Слайд 22</vt:lpstr>
      <vt:lpstr>ПАСПОРТ ОБЪЕКТА МИНИСТЕРСТВА ОБРАЗОВАНИЯ РД ГКОУ РД «Новоданухская СОШ Гумбетовского района» (ведомость привлечения сил и средств при ликвидации ЧС)</vt:lpstr>
      <vt:lpstr>ПАСПОРТ ОБЪЕКТА МИНИСТЕРСТВА ОБРАЗОВАНИЯ РД ГКОУ РД  «Новоданухская СОШ Гумбетовского района» (ведомость привлечения сил и средств при ликвидации ЧС)</vt:lpstr>
      <vt:lpstr>Слайд 25</vt:lpstr>
      <vt:lpstr>ПАСПОРТ ОБЪЕКТА МИНИСТЕРСТВА ОБРАЗОВАНИЯ РД ГКОУ РД  «Новоданухская СОШ Гумбетовского района» (схема расстановки сил и средств)</vt:lpstr>
      <vt:lpstr>ПАСПОРТ ОБЪЕКТА МИНИСТЕРСТВА ОБРАЗОВАНИЯ РД ГКОУ РД  «Новоданухская СОШ Гумбетовского района» (ведомость привлечения сил и средств при ликвидации ЧС)</vt:lpstr>
      <vt:lpstr>ПАСПОРТ ОБЪЕКТА МИНИСТЕРСТВА ОБРАЗОВАНИЯ РД ГКОУ РД  «Новоданухская СОШ Гумбетовского района» (ведомость привлечения сил и средств при ликвидации ЧС)</vt:lpstr>
      <vt:lpstr>Слайд 29</vt:lpstr>
      <vt:lpstr>Слайд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Халид</cp:lastModifiedBy>
  <cp:revision>57</cp:revision>
  <dcterms:created xsi:type="dcterms:W3CDTF">2019-01-12T18:54:05Z</dcterms:created>
  <dcterms:modified xsi:type="dcterms:W3CDTF">2019-02-07T05:57:27Z</dcterms:modified>
</cp:coreProperties>
</file>