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79" r:id="rId2"/>
    <p:sldId id="258" r:id="rId3"/>
    <p:sldId id="274" r:id="rId4"/>
    <p:sldId id="280" r:id="rId5"/>
    <p:sldId id="349" r:id="rId6"/>
    <p:sldId id="281" r:id="rId7"/>
    <p:sldId id="282" r:id="rId8"/>
    <p:sldId id="347" r:id="rId9"/>
    <p:sldId id="284" r:id="rId10"/>
    <p:sldId id="283" r:id="rId11"/>
    <p:sldId id="348" r:id="rId12"/>
    <p:sldId id="350" r:id="rId13"/>
    <p:sldId id="351" r:id="rId14"/>
    <p:sldId id="285" r:id="rId15"/>
    <p:sldId id="353" r:id="rId16"/>
    <p:sldId id="354" r:id="rId17"/>
    <p:sldId id="355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5BAA"/>
    <a:srgbClr val="D12023"/>
    <a:srgbClr val="00B050"/>
    <a:srgbClr val="D7181E"/>
    <a:srgbClr val="FFCCCC"/>
    <a:srgbClr val="FFFF99"/>
    <a:srgbClr val="B3CEE5"/>
    <a:srgbClr val="CCFF99"/>
    <a:srgbClr val="FFCC99"/>
    <a:srgbClr val="F3A67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962" autoAdjust="0"/>
    <p:restoredTop sz="96830" autoAdjust="0"/>
  </p:normalViewPr>
  <p:slideViewPr>
    <p:cSldViewPr snapToGrid="0" showGuides="1">
      <p:cViewPr varScale="1">
        <p:scale>
          <a:sx n="113" d="100"/>
          <a:sy n="113" d="100"/>
        </p:scale>
        <p:origin x="-1584" y="-96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2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5825" y="4774883"/>
            <a:ext cx="1696419" cy="1327632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8000"/>
          </a:xfrm>
        </p:spPr>
        <p:txBody>
          <a:bodyPr anchor="ctr">
            <a:normAutofit/>
          </a:bodyPr>
          <a:lstStyle/>
          <a:p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ИСТОРИЯ </a:t>
            </a:r>
            <a:b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ЮИД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990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38858" y="5243605"/>
            <a:ext cx="62980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Владельцу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велосипеда, достигшему 14-летнего возраста, выдавалось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на руки специальное удостоверение на право управления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велосипедом.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1446" y="650037"/>
            <a:ext cx="5044379" cy="24836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0546" y="2569637"/>
            <a:ext cx="5057626" cy="24836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" name="Группа 14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8" name="Овал 17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334552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Движение ЮИД росло и развивалось.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2002 году команды ЮИД России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принимают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участие в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Европейском образовательном конкурсе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по правилам дорожного движения для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детей и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на протяжении последних нескольких лет ежегодно становится призером этих международных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соревнований.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5142"/>
          <a:stretch/>
        </p:blipFill>
        <p:spPr>
          <a:xfrm>
            <a:off x="1005309" y="3357283"/>
            <a:ext cx="5206726" cy="33137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Прямоугольник 20"/>
          <p:cNvSpPr/>
          <p:nvPr/>
        </p:nvSpPr>
        <p:spPr>
          <a:xfrm>
            <a:off x="280755" y="2199304"/>
            <a:ext cx="66860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2010,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2011, 2015 и 2018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годах российские </a:t>
            </a:r>
            <a:r>
              <a:rPr lang="ru-RU" sz="1600" dirty="0" err="1">
                <a:latin typeface="Segoe UI" panose="020B0502040204020203" pitchFamily="34" charset="0"/>
                <a:cs typeface="Segoe UI" panose="020B0502040204020203" pitchFamily="34" charset="0"/>
              </a:rPr>
              <a:t>юидовцы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 поднимались на высшую ступень пьедестала, завоевав золотые медали; еще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четырежды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становились серебряными призерами европейского конкурса.</a:t>
            </a:r>
          </a:p>
        </p:txBody>
      </p:sp>
    </p:spTree>
    <p:extLst>
      <p:ext uri="{BB962C8B-B14F-4D97-AF65-F5344CB8AC3E}">
        <p14:creationId xmlns:p14="http://schemas.microsoft.com/office/powerpoint/2010/main" xmlns="" val="378951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2015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году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30-й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Европейский образовательный конкурс Международной автомобильной федерации (FIA) по изучению и соблюдению Правил дорожного движения прошел в столице Австрии Вене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Принимавшие в нем участие российские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команды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заняли: юные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инспекторы из Татарстана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-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1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место, а </a:t>
            </a:r>
            <a:r>
              <a:rPr lang="ru-RU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ЮИДовцы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из Липецкой области – 2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место. 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147" y="2746192"/>
            <a:ext cx="5358806" cy="35569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4996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2018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году в конкурсе приняли участие 24 команды из 23 стран, впервые участвовала команда Азербайджана и представители Туниса. По итогам соревнований первое место завоевала команда Российской автомобильной федерации (РАФ), которую представляли школьники из Тюменской области.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Также второе место присуждено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команде Всероссийского общества автомобилистов (ВОА), в составе которой выступали школьники из Татарстана.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55" t="10493"/>
          <a:stretch/>
        </p:blipFill>
        <p:spPr>
          <a:xfrm>
            <a:off x="853229" y="2954909"/>
            <a:ext cx="5276724" cy="3676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93092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82999" y="660796"/>
            <a:ext cx="68757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тряды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юных инспекторов движения есть в каждом регионе России. Более </a:t>
            </a:r>
            <a:r>
              <a:rPr lang="ru-RU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400 тысяч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школьников по всей стране изучают правила дорожного движения, учатся управлять велосипедом и оказывать первую помощь пострадавшим в ДТП, участвуют в различных социально значимых акциях и мероприятиях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Госавтоинспекции.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443" t="31405" r="408" b="11791"/>
          <a:stretch/>
        </p:blipFill>
        <p:spPr>
          <a:xfrm>
            <a:off x="1" y="3004725"/>
            <a:ext cx="7158714" cy="38532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138513" y="128734"/>
            <a:ext cx="64335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ЮИД СЕГОДНЯ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373922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1881113" y="990123"/>
            <a:ext cx="4445008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 flipH="1">
            <a:off x="2455548" y="1040382"/>
            <a:ext cx="3644312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учебной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49960" y="109865"/>
            <a:ext cx="69940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НАПРАВЛЕНИЯ ДЕЯТЕЛЬНОСТИ ЮИД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1601598" y="1067487"/>
            <a:ext cx="756781" cy="776788"/>
            <a:chOff x="3532039" y="6181178"/>
            <a:chExt cx="418849" cy="429922"/>
          </a:xfrm>
        </p:grpSpPr>
        <p:sp>
          <p:nvSpPr>
            <p:cNvPr id="54" name="Блок-схема: узел 5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621602" y="6196035"/>
              <a:ext cx="239722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1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30" name="Скругленный прямоугольник 29"/>
          <p:cNvSpPr/>
          <p:nvPr/>
        </p:nvSpPr>
        <p:spPr>
          <a:xfrm>
            <a:off x="1881113" y="2049803"/>
            <a:ext cx="4445008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11"/>
          <p:cNvSpPr txBox="1">
            <a:spLocks noChangeArrowheads="1"/>
          </p:cNvSpPr>
          <p:nvPr/>
        </p:nvSpPr>
        <p:spPr bwMode="auto">
          <a:xfrm flipH="1">
            <a:off x="2455547" y="2091625"/>
            <a:ext cx="3870573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информационной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1601598" y="2127167"/>
            <a:ext cx="756781" cy="776788"/>
            <a:chOff x="3532039" y="6181178"/>
            <a:chExt cx="418849" cy="429922"/>
          </a:xfrm>
        </p:grpSpPr>
        <p:sp>
          <p:nvSpPr>
            <p:cNvPr id="33" name="Блок-схема: узел 32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608789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2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35" name="Скругленный прямоугольник 34"/>
          <p:cNvSpPr/>
          <p:nvPr/>
        </p:nvSpPr>
        <p:spPr>
          <a:xfrm>
            <a:off x="1881112" y="3103977"/>
            <a:ext cx="4445007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11"/>
          <p:cNvSpPr txBox="1">
            <a:spLocks noChangeArrowheads="1"/>
          </p:cNvSpPr>
          <p:nvPr/>
        </p:nvSpPr>
        <p:spPr bwMode="auto">
          <a:xfrm flipH="1">
            <a:off x="2478078" y="3146628"/>
            <a:ext cx="3848041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шефской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1601598" y="3181341"/>
            <a:ext cx="756781" cy="776788"/>
            <a:chOff x="3532039" y="6181178"/>
            <a:chExt cx="418849" cy="429922"/>
          </a:xfrm>
        </p:grpSpPr>
        <p:sp>
          <p:nvSpPr>
            <p:cNvPr id="38" name="Блок-схема: узел 37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608789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3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40" name="Скругленный прямоугольник 39"/>
          <p:cNvSpPr/>
          <p:nvPr/>
        </p:nvSpPr>
        <p:spPr>
          <a:xfrm>
            <a:off x="1903642" y="4169826"/>
            <a:ext cx="4422477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11"/>
          <p:cNvSpPr txBox="1">
            <a:spLocks noChangeArrowheads="1"/>
          </p:cNvSpPr>
          <p:nvPr/>
        </p:nvSpPr>
        <p:spPr bwMode="auto">
          <a:xfrm flipH="1">
            <a:off x="2478079" y="4211648"/>
            <a:ext cx="3755444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культурно-досуговой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1624128" y="4247190"/>
            <a:ext cx="756781" cy="776788"/>
            <a:chOff x="3532039" y="6181178"/>
            <a:chExt cx="418849" cy="429922"/>
          </a:xfrm>
        </p:grpSpPr>
        <p:sp>
          <p:nvSpPr>
            <p:cNvPr id="43" name="Блок-схема: узел 42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608789" y="6196035"/>
              <a:ext cx="278759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4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45" name="Скругленный прямоугольник 44"/>
          <p:cNvSpPr/>
          <p:nvPr/>
        </p:nvSpPr>
        <p:spPr>
          <a:xfrm>
            <a:off x="1881112" y="5235675"/>
            <a:ext cx="4445007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11"/>
          <p:cNvSpPr txBox="1">
            <a:spLocks noChangeArrowheads="1"/>
          </p:cNvSpPr>
          <p:nvPr/>
        </p:nvSpPr>
        <p:spPr bwMode="auto">
          <a:xfrm flipH="1">
            <a:off x="2455549" y="5277497"/>
            <a:ext cx="3870570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патрульно-рейдовой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1601598" y="5313039"/>
            <a:ext cx="756781" cy="776788"/>
            <a:chOff x="3532039" y="6181178"/>
            <a:chExt cx="418849" cy="429922"/>
          </a:xfrm>
        </p:grpSpPr>
        <p:sp>
          <p:nvSpPr>
            <p:cNvPr id="61" name="Блок-схема: узел 60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608789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5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3" name="Скругленный прямоугольник 62"/>
          <p:cNvSpPr/>
          <p:nvPr/>
        </p:nvSpPr>
        <p:spPr>
          <a:xfrm>
            <a:off x="183224" y="1002652"/>
            <a:ext cx="989972" cy="5182574"/>
          </a:xfrm>
          <a:prstGeom prst="roundRect">
            <a:avLst/>
          </a:prstGeom>
          <a:ln w="19050">
            <a:solidFill>
              <a:srgbClr val="005BA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Отделения отряда ЮИД </a:t>
            </a:r>
            <a:b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 направлениям деятельности</a:t>
            </a:r>
            <a:endParaRPr lang="ru-RU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1135395" y="902825"/>
            <a:ext cx="312517" cy="5382228"/>
          </a:xfrm>
          <a:prstGeom prst="rightBrace">
            <a:avLst>
              <a:gd name="adj1" fmla="val 8333"/>
              <a:gd name="adj2" fmla="val 49785"/>
            </a:avLst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609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3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3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3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3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3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4" grpId="0"/>
      <p:bldP spid="67" grpId="0"/>
      <p:bldP spid="30" grpId="0" animBg="1"/>
      <p:bldP spid="31" grpId="0"/>
      <p:bldP spid="35" grpId="0" animBg="1"/>
      <p:bldP spid="36" grpId="0"/>
      <p:bldP spid="40" grpId="0" animBg="1"/>
      <p:bldP spid="41" grpId="0"/>
      <p:bldP spid="45" grpId="0" animBg="1"/>
      <p:bldP spid="46" grpId="0"/>
      <p:bldP spid="6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Прямоугольник 66"/>
          <p:cNvSpPr/>
          <p:nvPr/>
        </p:nvSpPr>
        <p:spPr>
          <a:xfrm>
            <a:off x="249960" y="109865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УЧЕБНОЙ РАБОТЫ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5" name="TextBox 11"/>
          <p:cNvSpPr txBox="1">
            <a:spLocks noChangeArrowheads="1"/>
          </p:cNvSpPr>
          <p:nvPr/>
        </p:nvSpPr>
        <p:spPr bwMode="auto">
          <a:xfrm flipH="1">
            <a:off x="841751" y="513589"/>
            <a:ext cx="6215444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занятия по изучению Правил дорожного движения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дошкольных учреждениях и младших классах своих школ.</a:t>
            </a:r>
          </a:p>
        </p:txBody>
      </p:sp>
      <p:grpSp>
        <p:nvGrpSpPr>
          <p:cNvPr id="66" name="Группа 65"/>
          <p:cNvGrpSpPr/>
          <p:nvPr/>
        </p:nvGrpSpPr>
        <p:grpSpPr>
          <a:xfrm>
            <a:off x="296454" y="628402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841751" y="1127329"/>
            <a:ext cx="6278010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беседы и практические занятия по безопасности дорожного</a:t>
            </a:r>
          </a:p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движения на территории школьных </a:t>
            </a:r>
            <a:r>
              <a:rPr lang="ru-RU" altLang="zh-CN" sz="1400" kern="0" dirty="0" err="1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автоплощадок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</a:t>
            </a:r>
            <a:endParaRPr lang="ru-RU" altLang="zh-CN" sz="1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1" name="Группа 70"/>
          <p:cNvGrpSpPr/>
          <p:nvPr/>
        </p:nvGrpSpPr>
        <p:grpSpPr>
          <a:xfrm>
            <a:off x="294518" y="1208939"/>
            <a:ext cx="360000" cy="360000"/>
            <a:chOff x="330926" y="1227909"/>
            <a:chExt cx="360000" cy="360000"/>
          </a:xfrm>
        </p:grpSpPr>
        <p:sp>
          <p:nvSpPr>
            <p:cNvPr id="72" name="Овал 71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3" name="Овал 72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4" name="TextBox 11"/>
          <p:cNvSpPr txBox="1">
            <a:spLocks noChangeArrowheads="1"/>
          </p:cNvSpPr>
          <p:nvPr/>
        </p:nvSpPr>
        <p:spPr bwMode="auto">
          <a:xfrm flipH="1">
            <a:off x="856730" y="1741069"/>
            <a:ext cx="6211540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индивидуальную работу с нарушителями правил дорожного</a:t>
            </a:r>
          </a:p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движения, ведет работу по фактам дорожно-транспортных происшествий с участием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школьников.</a:t>
            </a:r>
            <a:endParaRPr lang="ru-RU" altLang="zh-CN" sz="1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5" name="Группа 74"/>
          <p:cNvGrpSpPr/>
          <p:nvPr/>
        </p:nvGrpSpPr>
        <p:grpSpPr>
          <a:xfrm>
            <a:off x="281440" y="1936516"/>
            <a:ext cx="360000" cy="360000"/>
            <a:chOff x="330926" y="1227909"/>
            <a:chExt cx="360000" cy="360000"/>
          </a:xfrm>
        </p:grpSpPr>
        <p:sp>
          <p:nvSpPr>
            <p:cNvPr id="77" name="Овал 76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9" name="TextBox 11"/>
          <p:cNvSpPr txBox="1">
            <a:spLocks noChangeArrowheads="1"/>
          </p:cNvSpPr>
          <p:nvPr/>
        </p:nvSpPr>
        <p:spPr bwMode="auto">
          <a:xfrm flipH="1">
            <a:off x="841751" y="3136238"/>
            <a:ext cx="5951123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Оформляет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уголок «Отряд ЮИД в действии!».</a:t>
            </a:r>
          </a:p>
        </p:txBody>
      </p:sp>
      <p:grpSp>
        <p:nvGrpSpPr>
          <p:cNvPr id="80" name="Группа 79"/>
          <p:cNvGrpSpPr/>
          <p:nvPr/>
        </p:nvGrpSpPr>
        <p:grpSpPr>
          <a:xfrm>
            <a:off x="294518" y="3136238"/>
            <a:ext cx="360000" cy="360000"/>
            <a:chOff x="330926" y="1227909"/>
            <a:chExt cx="360000" cy="360000"/>
          </a:xfrm>
        </p:grpSpPr>
        <p:sp>
          <p:nvSpPr>
            <p:cNvPr id="81" name="Овал 8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3" name="TextBox 11"/>
          <p:cNvSpPr txBox="1">
            <a:spLocks noChangeArrowheads="1"/>
          </p:cNvSpPr>
          <p:nvPr/>
        </p:nvSpPr>
        <p:spPr bwMode="auto">
          <a:xfrm flipH="1">
            <a:off x="856730" y="3652145"/>
            <a:ext cx="5959352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Выпускает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стенные газеты и информационные листки.</a:t>
            </a:r>
          </a:p>
        </p:txBody>
      </p:sp>
      <p:grpSp>
        <p:nvGrpSpPr>
          <p:cNvPr id="84" name="Группа 83"/>
          <p:cNvGrpSpPr/>
          <p:nvPr/>
        </p:nvGrpSpPr>
        <p:grpSpPr>
          <a:xfrm>
            <a:off x="294323" y="3652145"/>
            <a:ext cx="360000" cy="360000"/>
            <a:chOff x="330926" y="1227909"/>
            <a:chExt cx="360000" cy="360000"/>
          </a:xfrm>
        </p:grpSpPr>
        <p:sp>
          <p:nvSpPr>
            <p:cNvPr id="85" name="Овал 8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8" name="Прямоугольник 87"/>
          <p:cNvSpPr/>
          <p:nvPr/>
        </p:nvSpPr>
        <p:spPr>
          <a:xfrm>
            <a:off x="205146" y="2588661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ИНФОРМАЦИОННОЙ РАБОТЫ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9" name="TextBox 11"/>
          <p:cNvSpPr txBox="1">
            <a:spLocks noChangeArrowheads="1"/>
          </p:cNvSpPr>
          <p:nvPr/>
        </p:nvSpPr>
        <p:spPr bwMode="auto">
          <a:xfrm flipH="1">
            <a:off x="864959" y="4080074"/>
            <a:ext cx="5951123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Готовит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информационные сообщения о деятельности отряда ЮИД для школьных радио и ТВ, и СМИ.</a:t>
            </a:r>
          </a:p>
        </p:txBody>
      </p:sp>
      <p:grpSp>
        <p:nvGrpSpPr>
          <p:cNvPr id="90" name="Группа 89"/>
          <p:cNvGrpSpPr/>
          <p:nvPr/>
        </p:nvGrpSpPr>
        <p:grpSpPr>
          <a:xfrm>
            <a:off x="294323" y="4170282"/>
            <a:ext cx="360000" cy="360000"/>
            <a:chOff x="330926" y="1227909"/>
            <a:chExt cx="360000" cy="360000"/>
          </a:xfrm>
        </p:grpSpPr>
        <p:sp>
          <p:nvSpPr>
            <p:cNvPr id="91" name="Овал 9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93" name="TextBox 11"/>
          <p:cNvSpPr txBox="1">
            <a:spLocks noChangeArrowheads="1"/>
          </p:cNvSpPr>
          <p:nvPr/>
        </p:nvSpPr>
        <p:spPr bwMode="auto">
          <a:xfrm flipH="1">
            <a:off x="886308" y="4723446"/>
            <a:ext cx="5959352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Следит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за наполнением странички в социальных сетях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сайте школы.</a:t>
            </a:r>
          </a:p>
        </p:txBody>
      </p:sp>
      <p:grpSp>
        <p:nvGrpSpPr>
          <p:cNvPr id="94" name="Группа 93"/>
          <p:cNvGrpSpPr/>
          <p:nvPr/>
        </p:nvGrpSpPr>
        <p:grpSpPr>
          <a:xfrm>
            <a:off x="294323" y="4805056"/>
            <a:ext cx="360000" cy="360000"/>
            <a:chOff x="330926" y="1227909"/>
            <a:chExt cx="360000" cy="360000"/>
          </a:xfrm>
        </p:grpSpPr>
        <p:sp>
          <p:nvSpPr>
            <p:cNvPr id="95" name="Овал 9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</p:spTree>
    <p:extLst>
      <p:ext uri="{BB962C8B-B14F-4D97-AF65-F5344CB8AC3E}">
        <p14:creationId xmlns:p14="http://schemas.microsoft.com/office/powerpoint/2010/main" xmlns="" val="198596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5" grpId="0"/>
      <p:bldP spid="70" grpId="0"/>
      <p:bldP spid="74" grpId="0"/>
      <p:bldP spid="79" grpId="0"/>
      <p:bldP spid="83" grpId="0"/>
      <p:bldP spid="88" grpId="0"/>
      <p:bldP spid="89" grpId="0"/>
      <p:bldP spid="9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Прямоугольник 66"/>
          <p:cNvSpPr/>
          <p:nvPr/>
        </p:nvSpPr>
        <p:spPr>
          <a:xfrm>
            <a:off x="249960" y="109865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ШЕФСКОЙ ПОМОЩИ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5" name="TextBox 11"/>
          <p:cNvSpPr txBox="1">
            <a:spLocks noChangeArrowheads="1"/>
          </p:cNvSpPr>
          <p:nvPr/>
        </p:nvSpPr>
        <p:spPr bwMode="auto">
          <a:xfrm flipH="1">
            <a:off x="841751" y="513589"/>
            <a:ext cx="6215444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казывает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помощь дошкольным образовательным организациям в создании простейших </a:t>
            </a:r>
            <a:r>
              <a:rPr lang="ru-RU" altLang="zh-CN" sz="1400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автоплощадок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(дорожных разметок) на территории и уголков безопасности дорожного движения.</a:t>
            </a:r>
          </a:p>
        </p:txBody>
      </p:sp>
      <p:grpSp>
        <p:nvGrpSpPr>
          <p:cNvPr id="66" name="Группа 65"/>
          <p:cNvGrpSpPr/>
          <p:nvPr/>
        </p:nvGrpSpPr>
        <p:grpSpPr>
          <a:xfrm>
            <a:off x="296454" y="628402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4" name="TextBox 11"/>
          <p:cNvSpPr txBox="1">
            <a:spLocks noChangeArrowheads="1"/>
          </p:cNvSpPr>
          <p:nvPr/>
        </p:nvSpPr>
        <p:spPr bwMode="auto">
          <a:xfrm flipH="1">
            <a:off x="864959" y="1359601"/>
            <a:ext cx="6211540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Осуществляет изготовление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элементарных наглядных пособий для дошкольников (знаки, жезл и т.д.)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</a:t>
            </a:r>
            <a:endParaRPr lang="ru-RU" altLang="zh-CN" sz="1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5" name="Группа 74"/>
          <p:cNvGrpSpPr/>
          <p:nvPr/>
        </p:nvGrpSpPr>
        <p:grpSpPr>
          <a:xfrm>
            <a:off x="281440" y="1438806"/>
            <a:ext cx="360000" cy="360000"/>
            <a:chOff x="330926" y="1227909"/>
            <a:chExt cx="360000" cy="360000"/>
          </a:xfrm>
        </p:grpSpPr>
        <p:sp>
          <p:nvSpPr>
            <p:cNvPr id="77" name="Овал 76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9" name="TextBox 11"/>
          <p:cNvSpPr txBox="1">
            <a:spLocks noChangeArrowheads="1"/>
          </p:cNvSpPr>
          <p:nvPr/>
        </p:nvSpPr>
        <p:spPr bwMode="auto">
          <a:xfrm flipH="1">
            <a:off x="841751" y="2480110"/>
            <a:ext cx="5951123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Участвует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сопровождении взрослых в патрулировании и рейдах по соблюдению детьми и подростками Правил дорожного движения.</a:t>
            </a:r>
          </a:p>
        </p:txBody>
      </p:sp>
      <p:grpSp>
        <p:nvGrpSpPr>
          <p:cNvPr id="80" name="Группа 79"/>
          <p:cNvGrpSpPr/>
          <p:nvPr/>
        </p:nvGrpSpPr>
        <p:grpSpPr>
          <a:xfrm>
            <a:off x="294518" y="2557500"/>
            <a:ext cx="360000" cy="360000"/>
            <a:chOff x="330926" y="1227909"/>
            <a:chExt cx="360000" cy="360000"/>
          </a:xfrm>
        </p:grpSpPr>
        <p:sp>
          <p:nvSpPr>
            <p:cNvPr id="81" name="Овал 8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3" name="TextBox 11"/>
          <p:cNvSpPr txBox="1">
            <a:spLocks noChangeArrowheads="1"/>
          </p:cNvSpPr>
          <p:nvPr/>
        </p:nvSpPr>
        <p:spPr bwMode="auto">
          <a:xfrm flipH="1">
            <a:off x="840439" y="3073407"/>
            <a:ext cx="5959352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Осуществляет несение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дежурства на прилегающей к школе территории перед школой до занятий и после занятий.</a:t>
            </a:r>
          </a:p>
        </p:txBody>
      </p:sp>
      <p:grpSp>
        <p:nvGrpSpPr>
          <p:cNvPr id="84" name="Группа 83"/>
          <p:cNvGrpSpPr/>
          <p:nvPr/>
        </p:nvGrpSpPr>
        <p:grpSpPr>
          <a:xfrm>
            <a:off x="294084" y="3151576"/>
            <a:ext cx="360000" cy="360000"/>
            <a:chOff x="330926" y="1227909"/>
            <a:chExt cx="360000" cy="360000"/>
          </a:xfrm>
        </p:grpSpPr>
        <p:sp>
          <p:nvSpPr>
            <p:cNvPr id="85" name="Овал 8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8" name="Прямоугольник 87"/>
          <p:cNvSpPr/>
          <p:nvPr/>
        </p:nvSpPr>
        <p:spPr>
          <a:xfrm>
            <a:off x="205146" y="2009923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ПАТРУЛЬНО-РЕЙДОВОЙ РАБОТЫ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9" name="TextBox 11"/>
          <p:cNvSpPr txBox="1">
            <a:spLocks noChangeArrowheads="1"/>
          </p:cNvSpPr>
          <p:nvPr/>
        </p:nvSpPr>
        <p:spPr bwMode="auto">
          <a:xfrm flipH="1">
            <a:off x="841751" y="4335106"/>
            <a:ext cx="5951123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рганизует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работу агитбригады.</a:t>
            </a:r>
          </a:p>
        </p:txBody>
      </p:sp>
      <p:grpSp>
        <p:nvGrpSpPr>
          <p:cNvPr id="90" name="Группа 89"/>
          <p:cNvGrpSpPr/>
          <p:nvPr/>
        </p:nvGrpSpPr>
        <p:grpSpPr>
          <a:xfrm>
            <a:off x="281440" y="4315681"/>
            <a:ext cx="360000" cy="360000"/>
            <a:chOff x="330926" y="1227909"/>
            <a:chExt cx="360000" cy="360000"/>
          </a:xfrm>
        </p:grpSpPr>
        <p:sp>
          <p:nvSpPr>
            <p:cNvPr id="91" name="Овал 9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93" name="TextBox 11"/>
          <p:cNvSpPr txBox="1">
            <a:spLocks noChangeArrowheads="1"/>
          </p:cNvSpPr>
          <p:nvPr/>
        </p:nvSpPr>
        <p:spPr bwMode="auto">
          <a:xfrm flipH="1">
            <a:off x="840439" y="4733917"/>
            <a:ext cx="5959352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викторины, экскурсии, соревнования, конкурсы,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КВН,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тематические утренники, спектакли и др</a:t>
            </a:r>
            <a:r>
              <a:rPr lang="ru-RU" altLang="zh-CN" sz="1400" ker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., </a:t>
            </a:r>
            <a:r>
              <a:rPr lang="ru-RU" altLang="zh-CN" sz="1400" kern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участвует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соревнованиях и конкурсах различного уровня.</a:t>
            </a:r>
          </a:p>
        </p:txBody>
      </p:sp>
      <p:grpSp>
        <p:nvGrpSpPr>
          <p:cNvPr id="94" name="Группа 93"/>
          <p:cNvGrpSpPr/>
          <p:nvPr/>
        </p:nvGrpSpPr>
        <p:grpSpPr>
          <a:xfrm>
            <a:off x="300439" y="4919038"/>
            <a:ext cx="360000" cy="360000"/>
            <a:chOff x="330926" y="1227909"/>
            <a:chExt cx="360000" cy="360000"/>
          </a:xfrm>
        </p:grpSpPr>
        <p:sp>
          <p:nvSpPr>
            <p:cNvPr id="95" name="Овал 9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180065" y="3808214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КУЛЬТУРНО-ДОСУГОВОЙ РАБОТЫ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087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5" grpId="0"/>
      <p:bldP spid="74" grpId="0"/>
      <p:bldP spid="79" grpId="0"/>
      <p:bldP spid="83" grpId="0"/>
      <p:bldP spid="88" grpId="0"/>
      <p:bldP spid="89" grpId="0"/>
      <p:bldP spid="93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15373" y="254390"/>
            <a:ext cx="714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5BAA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6  марта </a:t>
            </a:r>
            <a:r>
              <a:rPr lang="ru-RU" sz="2400" dirty="0" smtClean="0">
                <a:solidFill>
                  <a:srgbClr val="005BAA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2021 </a:t>
            </a:r>
            <a:r>
              <a:rPr lang="ru-RU" sz="2400" dirty="0" smtClean="0">
                <a:solidFill>
                  <a:srgbClr val="005BAA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года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движению ЮИД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исполнится уже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48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лет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!</a:t>
            </a:r>
            <a:endParaRPr lang="ru-RU" sz="2400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116145" y="5445997"/>
            <a:ext cx="61931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Первые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отряды юных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инспекторов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движения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формировались в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далеком 1973 году. </a:t>
            </a:r>
            <a:endParaRPr lang="ru-RU" sz="2400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2286" y="1393448"/>
            <a:ext cx="5120710" cy="3830955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1753" y="1401646"/>
            <a:ext cx="5573071" cy="3814558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7596" y="1403076"/>
            <a:ext cx="5202379" cy="3813128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6048" y="1394877"/>
            <a:ext cx="5837922" cy="3811483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1684" y="1391491"/>
            <a:ext cx="5236682" cy="3797448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0357" y="1384165"/>
            <a:ext cx="5327053" cy="3838856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407" y="1364716"/>
            <a:ext cx="6214926" cy="3801952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986" y="1372042"/>
            <a:ext cx="6015768" cy="3801033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6181" y="1378311"/>
            <a:ext cx="5669378" cy="3794764"/>
          </a:xfrm>
          <a:prstGeom prst="rect">
            <a:avLst/>
          </a:prstGeom>
        </p:spPr>
      </p:pic>
      <p:grpSp>
        <p:nvGrpSpPr>
          <p:cNvPr id="20" name="Группа 19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3" name="Овал 22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47168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9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14814" y="696110"/>
            <a:ext cx="65446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 данным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справочника «Народное хозяйство СССР» в 1970 году в стране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насчитывалось: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097" y="1626365"/>
            <a:ext cx="1435653" cy="95710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864309" y="1934383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1395300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легковых автомобилей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269" y="2676514"/>
            <a:ext cx="1351308" cy="90087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864307" y="2957673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177643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 автобусов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097" y="3646273"/>
            <a:ext cx="1435653" cy="95710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864308" y="3976037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15767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троллейбусов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3988" y="4646034"/>
            <a:ext cx="1397871" cy="93191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030" y="5615384"/>
            <a:ext cx="1347948" cy="89863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864307" y="4942714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22051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трамваев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895506" y="5889336"/>
            <a:ext cx="48739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627446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грузовых 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автомобилей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14815" y="194537"/>
            <a:ext cx="6389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ТРАНСПОРТНЫЕ СРЕДСТВА В СССР</a:t>
            </a:r>
            <a:endParaRPr lang="ru-RU" sz="24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180993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7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06896" y="3992640"/>
            <a:ext cx="6659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Совместным постановлением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Секретариата ЦК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ВЛКСМ, коллегии МВД СССР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коллегии Министерства просвещения СССР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</a:t>
            </a:r>
            <a:r>
              <a:rPr lang="ru-RU" sz="2100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марта </a:t>
            </a:r>
            <a:r>
              <a:rPr lang="ru-RU" sz="2100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1973 года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утверждено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Положение об отрядах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юных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инспекторов движения. </a:t>
            </a:r>
            <a:endParaRPr lang="ru-RU" sz="21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Главной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задачей отрядов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ЮИД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определено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их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активное участие в пропаганде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правил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дорожного движения среди детей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подростков.</a:t>
            </a:r>
            <a:endParaRPr lang="ru-RU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1885" y="252771"/>
            <a:ext cx="5616406" cy="36644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150597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302803" y="105013"/>
            <a:ext cx="363650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Первый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Всероссийский слёт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проходил в пионерским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лагерь «Орлёнок»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г. Туапсе в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конце сентября 1975 г.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Туда направились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870 лучших школьников страны в 72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регионов СССР,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ставших победителями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местных слётов ЮИД.</a:t>
            </a:r>
            <a:endParaRPr lang="ru-RU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rgbClr val="D12023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98" r="24084"/>
          <a:stretch/>
        </p:blipFill>
        <p:spPr>
          <a:xfrm>
            <a:off x="546392" y="199621"/>
            <a:ext cx="2168037" cy="3337329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8932" y="3429000"/>
            <a:ext cx="4865591" cy="32203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17355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0795" y="193431"/>
            <a:ext cx="3471253" cy="52068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1" name="Прямоугольник 10"/>
          <p:cNvSpPr/>
          <p:nvPr/>
        </p:nvSpPr>
        <p:spPr>
          <a:xfrm>
            <a:off x="1" y="5545784"/>
            <a:ext cx="7146823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Лариса </a:t>
            </a:r>
            <a:r>
              <a:rPr lang="ru-RU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Николаевна </a:t>
            </a:r>
            <a:r>
              <a:rPr lang="ru-RU" sz="20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Медведева </a:t>
            </a:r>
            <a:r>
              <a:rPr lang="ru-RU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(Овчаренко</a:t>
            </a:r>
            <a:r>
              <a:rPr lang="ru-RU" sz="20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algn="ctr"/>
            <a:r>
              <a:rPr lang="ru-RU" dirty="0" smtClean="0"/>
              <a:t>Инициатор </a:t>
            </a:r>
            <a:r>
              <a:rPr lang="ru-RU" dirty="0"/>
              <a:t>и </a:t>
            </a:r>
            <a:r>
              <a:rPr lang="ru-RU" dirty="0" smtClean="0"/>
              <a:t>идейный вдохновитель </a:t>
            </a:r>
            <a:r>
              <a:rPr lang="ru-RU" dirty="0"/>
              <a:t>детского движения —ЮИД стала сотрудник </a:t>
            </a:r>
            <a:r>
              <a:rPr lang="ru-RU" dirty="0" smtClean="0"/>
              <a:t>Главного</a:t>
            </a:r>
            <a:r>
              <a:rPr lang="ru-RU" dirty="0"/>
              <a:t> </a:t>
            </a:r>
            <a:r>
              <a:rPr lang="ru-RU" dirty="0" smtClean="0"/>
              <a:t>управления </a:t>
            </a:r>
            <a:r>
              <a:rPr lang="ru-RU" dirty="0"/>
              <a:t>Государственной автомобильной инспекции МВД СССР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16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4012" y="5343881"/>
            <a:ext cx="62980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Провести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техническое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обслуживание </a:t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велосипеда,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знать его устройство,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устранить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неисправности — это должен был уметь каждый </a:t>
            </a:r>
            <a:r>
              <a:rPr lang="ru-RU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ЮИДовец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мальчики и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девочки!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9272" y="851823"/>
            <a:ext cx="6022763" cy="4243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215719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88372" y="5504636"/>
            <a:ext cx="62980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1896 году в Петербурге опубликован указ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градоначальника о разрешении езды на велосипеде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улицам города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. Одновременно с ним вводились номерные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знаки для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велосипедистов.</a:t>
            </a: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509" y="951102"/>
            <a:ext cx="2478672" cy="18176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76449" y="1088660"/>
            <a:ext cx="2590945" cy="15425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6231" y="2268594"/>
            <a:ext cx="2517478" cy="16333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7297" y="3534272"/>
            <a:ext cx="2517478" cy="17960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74552" y="3607620"/>
            <a:ext cx="2517478" cy="1649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9" name="Группа 18"/>
          <p:cNvGrpSpPr/>
          <p:nvPr/>
        </p:nvGrpSpPr>
        <p:grpSpPr>
          <a:xfrm>
            <a:off x="6390000" y="22860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372733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5723314"/>
            <a:ext cx="71447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До 1917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года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регистрации подлежали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даже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детские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велосипеды.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5402" y="801865"/>
            <a:ext cx="4017072" cy="46173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6390000" y="22860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7587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8735</TotalTime>
  <Words>553</Words>
  <Application>Microsoft Office PowerPoint</Application>
  <PresentationFormat>Экран (4:3)</PresentationFormat>
  <Paragraphs>61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ИСТОРИЯ  ЮИД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BERKIHAN</cp:lastModifiedBy>
  <cp:revision>289</cp:revision>
  <dcterms:created xsi:type="dcterms:W3CDTF">2019-08-19T07:52:16Z</dcterms:created>
  <dcterms:modified xsi:type="dcterms:W3CDTF">2021-03-10T13:06:20Z</dcterms:modified>
</cp:coreProperties>
</file>